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557" r:id="rId2"/>
    <p:sldId id="568" r:id="rId3"/>
    <p:sldId id="622" r:id="rId4"/>
    <p:sldId id="633" r:id="rId5"/>
    <p:sldId id="634" r:id="rId6"/>
    <p:sldId id="635" r:id="rId7"/>
    <p:sldId id="755" r:id="rId8"/>
    <p:sldId id="786" r:id="rId9"/>
    <p:sldId id="817" r:id="rId10"/>
    <p:sldId id="636" r:id="rId11"/>
    <p:sldId id="637" r:id="rId12"/>
    <p:sldId id="638" r:id="rId13"/>
    <p:sldId id="644" r:id="rId14"/>
    <p:sldId id="645" r:id="rId15"/>
    <p:sldId id="646" r:id="rId16"/>
    <p:sldId id="656" r:id="rId17"/>
    <p:sldId id="673" r:id="rId18"/>
    <p:sldId id="687" r:id="rId19"/>
    <p:sldId id="701" r:id="rId20"/>
    <p:sldId id="715" r:id="rId21"/>
    <p:sldId id="732" r:id="rId22"/>
    <p:sldId id="729" r:id="rId23"/>
    <p:sldId id="731" r:id="rId24"/>
    <p:sldId id="730" r:id="rId25"/>
    <p:sldId id="660" r:id="rId26"/>
    <p:sldId id="659" r:id="rId27"/>
    <p:sldId id="662" r:id="rId28"/>
    <p:sldId id="658" r:id="rId29"/>
    <p:sldId id="624" r:id="rId30"/>
    <p:sldId id="625" r:id="rId31"/>
    <p:sldId id="626" r:id="rId32"/>
    <p:sldId id="627" r:id="rId33"/>
    <p:sldId id="631" r:id="rId34"/>
    <p:sldId id="749" r:id="rId35"/>
    <p:sldId id="848" r:id="rId36"/>
    <p:sldId id="849" r:id="rId37"/>
    <p:sldId id="850" r:id="rId38"/>
    <p:sldId id="851" r:id="rId39"/>
    <p:sldId id="748" r:id="rId40"/>
    <p:sldId id="750" r:id="rId41"/>
    <p:sldId id="751" r:id="rId42"/>
    <p:sldId id="746" r:id="rId43"/>
    <p:sldId id="632" r:id="rId44"/>
  </p:sldIdLst>
  <p:sldSz cx="12192000" cy="6858000"/>
  <p:notesSz cx="7104063" cy="10234613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4" userDrawn="1">
          <p15:clr>
            <a:srgbClr val="A4A3A4"/>
          </p15:clr>
        </p15:guide>
        <p15:guide id="2" pos="39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48" y="96"/>
      </p:cViewPr>
      <p:guideLst>
        <p:guide orient="horz" pos="2044"/>
        <p:guide pos="39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1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4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5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6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3.jpe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8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4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23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3.xml"/><Relationship Id="rId7" Type="http://schemas.openxmlformats.org/officeDocument/2006/relationships/image" Target="../media/image3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37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7.png"/><Relationship Id="rId4" Type="http://schemas.openxmlformats.org/officeDocument/2006/relationships/tags" Target="../tags/tag44.xml"/><Relationship Id="rId9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29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5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6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9.xml"/><Relationship Id="rId7" Type="http://schemas.openxmlformats.org/officeDocument/2006/relationships/image" Target="../media/image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0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&amp;pky500_sjzg_VCG41N1194176305_sjzg_VCG41N1194176305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5090"/>
            <a:ext cx="12192635" cy="69354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14855" y="2111375"/>
            <a:ext cx="808926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深度学习初级阶段 </a:t>
            </a:r>
            <a:endParaRPr lang="en-US" altLang="zh-CN" sz="480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7560" y="3716020"/>
            <a:ext cx="7884795" cy="681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全连接神经网络（二）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8920" y="1606550"/>
            <a:ext cx="11893550" cy="439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200000"/>
              </a:lnSpc>
            </a:pP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DataLoader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数据加载器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，通过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batch_size</a:t>
            </a:r>
            <a:r>
              <a:rPr lang="en-US" altLang="zh-CN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=256</a:t>
            </a: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（每批次</a:t>
            </a:r>
            <a:r>
              <a:rPr lang="en-US" altLang="zh-CN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256</a:t>
            </a: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张）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把训练数据分成多个批次。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DataLoader(dataset=train_dataset, </a:t>
            </a: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batch_size=</a:t>
            </a:r>
            <a:r>
              <a:rPr 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256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 shuffle=True)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len(DataLoader())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one_hot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：把标签制作成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one_hot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编码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one_hot(label, 10)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数据集：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DataLoader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迭代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查看数据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3370" y="1278255"/>
            <a:ext cx="11407775" cy="50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train_loader = DataLoader(train_dataset, batch_size=1, shuffle=True)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test_loader = DataLoader(test_dataset, batch_size=1, shuffle=True)</a:t>
            </a:r>
          </a:p>
          <a:p>
            <a:pPr>
              <a:lnSpc>
                <a:spcPct val="150000"/>
              </a:lnSpc>
            </a:pPr>
            <a:endParaRPr lang="en-US" altLang="zh-CN" sz="24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i, (img, label) in enumerate(train_loader):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print(img.shape)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print(img)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print(label)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print(one_hot(label, 10))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exit()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数据集：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优化器、优化算法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7020" y="1286510"/>
            <a:ext cx="11440795" cy="439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torch.</a:t>
            </a:r>
            <a:r>
              <a:rPr lang="en-US" altLang="zh-CN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optim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：优化器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torch.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optim.</a:t>
            </a: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Adam(net.parameters())：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Adam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算法优化参数，利用梯度调整学习率，更新参数。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net.parameters()：权重：weight、bias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nn.MSELoss()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：损失函数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数据集：训练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3370" y="1383030"/>
            <a:ext cx="11779885" cy="443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alt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定义训练、测试的</a:t>
            </a:r>
            <a:r>
              <a:rPr lang="zh-CN" altLang="en-US" sz="24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轮次</a:t>
            </a:r>
            <a:r>
              <a:rPr lang="zh-CN" alt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10000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epoch in range(10000):</a:t>
            </a:r>
          </a:p>
          <a:p>
            <a:pPr marL="457200" lvl="1" indent="457200">
              <a:lnSpc>
                <a:spcPct val="150000"/>
              </a:lnSpc>
            </a:pP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train_loader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=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DataLoader(train_dataset, </a:t>
            </a:r>
            <a:r>
              <a:rPr lang="zh-CN" altLang="en-US" sz="20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batch_size=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512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shuffle=True)</a:t>
            </a:r>
            <a:endParaRPr lang="en-US" altLang="zh-CN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1" indent="457200"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每</a:t>
            </a:r>
            <a:r>
              <a:rPr lang="zh-CN" altLang="en-US" sz="20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批次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</a:t>
            </a:r>
            <a:r>
              <a:rPr 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512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张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i, (img, label) in enumerate(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train_loader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):</a:t>
            </a:r>
          </a:p>
          <a:p>
            <a:pPr marL="914400" lvl="2" indent="457200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pass</a:t>
            </a:r>
          </a:p>
          <a:p>
            <a:pPr marL="457200" lvl="1" indent="457200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i, (img, label) in enumerate(test_loader):</a:t>
            </a:r>
          </a:p>
          <a:p>
            <a:pPr marL="914400" lvl="2" indent="457200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pass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数据集：训练集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5285" y="858520"/>
            <a:ext cx="11440795" cy="593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for epoch in range(10000):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sum_loss = 0 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总损失</a:t>
            </a:r>
            <a:endParaRPr lang="en-US" altLang="zh-CN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for i, (img, label) in enumerate(self.train_loader):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self.net.train() 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开启训练模式</a:t>
            </a:r>
            <a:endParaRPr lang="en-US" altLang="zh-CN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img, label = img.to(self.device), label.to(self.device) 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把数据、标签加载到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cuda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out = self.net(img)  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前向计算</a:t>
            </a:r>
            <a:endParaRPr lang="en-US" altLang="zh-CN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loss = torch.mean((label - out) ** 2) 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求损失</a:t>
            </a:r>
            <a:endParaRPr lang="en-US" altLang="zh-CN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self.opt.zero_grad() 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清空梯度</a:t>
            </a:r>
            <a:endParaRPr lang="en-US" altLang="zh-CN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loss.backward()  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反向更新</a:t>
            </a:r>
            <a:endParaRPr lang="en-US" altLang="zh-CN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self.opt.step() 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更新参数</a:t>
            </a:r>
            <a:endParaRPr lang="en-US" altLang="zh-CN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sum_loss = sum_loss + loss.item()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avg_loss = sum_loss / len(self.train_loader)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print(f"第{epoch}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轮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次的损失{avg_loss}")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数据集：测试集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6870" y="1304925"/>
            <a:ext cx="11440795" cy="439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i, (img, label) in enumerate(self.test_loader):</a:t>
            </a:r>
          </a:p>
          <a:p>
            <a:pPr indent="457200"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self.net.eval()</a:t>
            </a:r>
          </a:p>
          <a:p>
            <a:pPr indent="457200"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img, label = img.to(self.device), label.to(self.device)</a:t>
            </a:r>
          </a:p>
          <a:p>
            <a:pPr indent="457200"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out = self.net(img)</a:t>
            </a:r>
          </a:p>
          <a:p>
            <a:pPr indent="457200"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 = torch.mean((label - out) ** 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结果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1364" t="11032"/>
          <a:stretch>
            <a:fillRect/>
          </a:stretch>
        </p:blipFill>
        <p:spPr>
          <a:xfrm>
            <a:off x="1181735" y="1047750"/>
            <a:ext cx="9966325" cy="559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GPU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训练数据：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torch&amp;cuda</a:t>
            </a:r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环境测试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325" y="1533525"/>
            <a:ext cx="1062926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</a:t>
            </a:r>
          </a:p>
          <a:p>
            <a:pPr>
              <a:lnSpc>
                <a:spcPct val="200000"/>
              </a:lnSpc>
            </a:pP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print(torch.__version__)</a:t>
            </a: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print(torch.cuda.is_available())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GPU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训练数据：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cuda&amp;cuDNN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690" y="1336675"/>
            <a:ext cx="118160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pip list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torch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支持的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cuda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cuda11.6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安装地址：</a:t>
            </a:r>
            <a:r>
              <a:rPr lang="zh-CN" altLang="en-US" sz="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https://developer.nvidia.com/cuda-11-6-0-download-archive?target_os=Windows&amp;target_arch=x86_64&amp;target_version=11&amp;target_type=exe_local</a:t>
            </a:r>
          </a:p>
          <a:p>
            <a:pPr>
              <a:lnSpc>
                <a:spcPct val="2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命令：nvcc -V，查看已安装的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cuda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版本信息</a:t>
            </a:r>
          </a:p>
          <a:p>
            <a:pPr>
              <a:lnSpc>
                <a:spcPct val="2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cuDNN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解压出来的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lib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include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中所有的内容都拷贝到</a:t>
            </a: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\NVIDIA GPU Computing Toolkit\CUDA\v11.6的lib和include中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765" y="1831340"/>
            <a:ext cx="4932680" cy="26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2442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GPU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训练数据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5115" y="1101725"/>
            <a:ext cx="11823700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device 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torch.device("cuda" if torch.cuda.is_available() else "cpu")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把模型加载到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cuda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中：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net = Net_V1()</a:t>
            </a: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net.to(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device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把数据加载到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cuda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中：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img, label =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img.to(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device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label.to(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device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41" name="PA_椭圆 40"/>
          <p:cNvSpPr/>
          <p:nvPr>
            <p:custDataLst>
              <p:tags r:id="rId1"/>
            </p:custDataLst>
          </p:nvPr>
        </p:nvSpPr>
        <p:spPr>
          <a:xfrm>
            <a:off x="940952" y="270136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" name="PA_椭圆 3"/>
          <p:cNvSpPr/>
          <p:nvPr>
            <p:custDataLst>
              <p:tags r:id="rId2"/>
            </p:custDataLst>
          </p:nvPr>
        </p:nvSpPr>
        <p:spPr>
          <a:xfrm>
            <a:off x="2960662" y="1521852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8" name="PA_文本框 4"/>
          <p:cNvSpPr txBox="1"/>
          <p:nvPr>
            <p:custDataLst>
              <p:tags r:id="rId3"/>
            </p:custDataLst>
          </p:nvPr>
        </p:nvSpPr>
        <p:spPr>
          <a:xfrm>
            <a:off x="3037874" y="1630163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01</a:t>
            </a:r>
          </a:p>
        </p:txBody>
      </p:sp>
      <p:sp>
        <p:nvSpPr>
          <p:cNvPr id="9" name="PA_椭圆 7"/>
          <p:cNvSpPr/>
          <p:nvPr>
            <p:custDataLst>
              <p:tags r:id="rId4"/>
            </p:custDataLst>
          </p:nvPr>
        </p:nvSpPr>
        <p:spPr>
          <a:xfrm>
            <a:off x="2960662" y="2571383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0" name="PA_文本框 8"/>
          <p:cNvSpPr txBox="1"/>
          <p:nvPr>
            <p:custDataLst>
              <p:tags r:id="rId5"/>
            </p:custDataLst>
          </p:nvPr>
        </p:nvSpPr>
        <p:spPr>
          <a:xfrm>
            <a:off x="3037875" y="2679694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02</a:t>
            </a:r>
          </a:p>
        </p:txBody>
      </p:sp>
      <p:sp>
        <p:nvSpPr>
          <p:cNvPr id="11" name="PA_椭圆 11"/>
          <p:cNvSpPr/>
          <p:nvPr>
            <p:custDataLst>
              <p:tags r:id="rId6"/>
            </p:custDataLst>
          </p:nvPr>
        </p:nvSpPr>
        <p:spPr>
          <a:xfrm>
            <a:off x="2960662" y="3620914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6" name="PA_文本框 12"/>
          <p:cNvSpPr txBox="1"/>
          <p:nvPr>
            <p:custDataLst>
              <p:tags r:id="rId7"/>
            </p:custDataLst>
          </p:nvPr>
        </p:nvSpPr>
        <p:spPr>
          <a:xfrm>
            <a:off x="3037875" y="3729225"/>
            <a:ext cx="5854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03</a:t>
            </a:r>
          </a:p>
        </p:txBody>
      </p:sp>
      <p:grpSp>
        <p:nvGrpSpPr>
          <p:cNvPr id="17" name="PA_组合 16"/>
          <p:cNvGrpSpPr/>
          <p:nvPr>
            <p:custDataLst>
              <p:tags r:id="rId8"/>
            </p:custDataLst>
          </p:nvPr>
        </p:nvGrpSpPr>
        <p:grpSpPr>
          <a:xfrm>
            <a:off x="2804809" y="1366000"/>
            <a:ext cx="1051547" cy="3155368"/>
            <a:chOff x="3529979" y="468110"/>
            <a:chExt cx="1051547" cy="3155368"/>
          </a:xfrm>
        </p:grpSpPr>
        <p:sp>
          <p:nvSpPr>
            <p:cNvPr id="29" name="PA_弧形 28"/>
            <p:cNvSpPr/>
            <p:nvPr>
              <p:custDataLst>
                <p:tags r:id="rId19"/>
              </p:custDataLst>
            </p:nvPr>
          </p:nvSpPr>
          <p:spPr>
            <a:xfrm>
              <a:off x="3529979" y="468110"/>
              <a:ext cx="1051546" cy="1051546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PA_弧形 29"/>
            <p:cNvSpPr/>
            <p:nvPr>
              <p:custDataLst>
                <p:tags r:id="rId20"/>
              </p:custDataLst>
            </p:nvPr>
          </p:nvSpPr>
          <p:spPr>
            <a:xfrm flipH="1">
              <a:off x="3529980" y="1520022"/>
              <a:ext cx="1051546" cy="1051546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PA_弧形 30"/>
            <p:cNvSpPr/>
            <p:nvPr>
              <p:custDataLst>
                <p:tags r:id="rId21"/>
              </p:custDataLst>
            </p:nvPr>
          </p:nvSpPr>
          <p:spPr>
            <a:xfrm>
              <a:off x="3529979" y="2571932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PA_组合 1"/>
          <p:cNvGrpSpPr/>
          <p:nvPr>
            <p:custDataLst>
              <p:tags r:id="rId9"/>
            </p:custDataLst>
          </p:nvPr>
        </p:nvGrpSpPr>
        <p:grpSpPr>
          <a:xfrm>
            <a:off x="964875" y="3002030"/>
            <a:ext cx="1672253" cy="1181965"/>
            <a:chOff x="1112195" y="1853950"/>
            <a:chExt cx="1672253" cy="1181965"/>
          </a:xfrm>
        </p:grpSpPr>
        <p:sp>
          <p:nvSpPr>
            <p:cNvPr id="35" name="PA_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1343028" y="1853950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>
                  <a:solidFill>
                    <a:srgbClr val="0071C4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5" name="PA_文本框 24"/>
            <p:cNvSpPr txBox="1"/>
            <p:nvPr>
              <p:custDataLst>
                <p:tags r:id="rId18"/>
              </p:custDataLst>
            </p:nvPr>
          </p:nvSpPr>
          <p:spPr>
            <a:xfrm>
              <a:off x="1112195" y="2458065"/>
              <a:ext cx="1672253" cy="5778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CONTENT</a:t>
              </a:r>
              <a:endParaRPr lang="zh-CN" altLang="en-US" sz="3600" baseline="1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9" name="PA_文本框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051300" y="3734435"/>
            <a:ext cx="63677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神经网络构建、训练数据、测试数据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PA_文本框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23360" y="4829175"/>
            <a:ext cx="48983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模型的优化和评估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" name="PA_椭圆 11"/>
          <p:cNvSpPr/>
          <p:nvPr>
            <p:custDataLst>
              <p:tags r:id="rId12"/>
            </p:custDataLst>
          </p:nvPr>
        </p:nvSpPr>
        <p:spPr>
          <a:xfrm>
            <a:off x="2980347" y="4720099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" name="PA_文本框 12"/>
          <p:cNvSpPr txBox="1"/>
          <p:nvPr>
            <p:custDataLst>
              <p:tags r:id="rId13"/>
            </p:custDataLst>
          </p:nvPr>
        </p:nvSpPr>
        <p:spPr>
          <a:xfrm>
            <a:off x="3078489" y="4829035"/>
            <a:ext cx="54356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04</a:t>
            </a:r>
          </a:p>
        </p:txBody>
      </p:sp>
      <p:sp>
        <p:nvSpPr>
          <p:cNvPr id="6" name="PA_弧形 30"/>
          <p:cNvSpPr/>
          <p:nvPr>
            <p:custDataLst>
              <p:tags r:id="rId14"/>
            </p:custDataLst>
          </p:nvPr>
        </p:nvSpPr>
        <p:spPr>
          <a:xfrm rot="10800000">
            <a:off x="2804174" y="4521382"/>
            <a:ext cx="1051546" cy="1051546"/>
          </a:xfrm>
          <a:prstGeom prst="arc">
            <a:avLst>
              <a:gd name="adj1" fmla="val 16072548"/>
              <a:gd name="adj2" fmla="val 5356559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036060" y="2679700"/>
            <a:ext cx="61112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数据集、制作数据集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2" name="PA_文本框 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044315" y="1624965"/>
            <a:ext cx="38468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5" grpId="2" bldLvl="0" animBg="1"/>
      <p:bldP spid="8" grpId="0"/>
      <p:bldP spid="9" grpId="0" bldLvl="0" animBg="1"/>
      <p:bldP spid="10" grpId="0"/>
      <p:bldP spid="11" grpId="0" bldLvl="0" animBg="1"/>
      <p:bldP spid="16" grpId="0"/>
      <p:bldP spid="19" grpId="0"/>
      <p:bldP spid="24" grpId="0"/>
      <p:bldP spid="3" grpId="0" bldLvl="0" animBg="1"/>
      <p:bldP spid="4" grpId="0"/>
      <p:bldP spid="7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分类：训练和测试分离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3685" y="1489710"/>
            <a:ext cx="1062926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训练结束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写权重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torch.save(self.net.state_dict(), f"param/{epoch}.pt")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测试开始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权重</a:t>
            </a: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net.load_state_dict(torch.load("param/170.pt"))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分类：测试得分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101725"/>
            <a:ext cx="1062926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torch.argmax(x)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#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求集合中最大元素值的索引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torch.eq(x, y)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#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比较是否相等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torch.mean(x)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#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求平均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torch.argmax(out, dim=1)</a:t>
            </a: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= torch.argmax(label, dim=1)</a:t>
            </a:r>
          </a:p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score = torch.mean(torch.eq(x, y).float())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分类：SummaryWriter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5435" y="1540510"/>
            <a:ext cx="1171892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安装：pip install tensorboard</a:t>
            </a:r>
          </a:p>
          <a:p>
            <a:pPr>
              <a:lnSpc>
                <a:spcPct val="250000"/>
              </a:lnSpc>
            </a:pPr>
            <a:r>
              <a:rPr 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使用：在工程目录地址栏输入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cmd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：tensorboard --logdir=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logs</a:t>
            </a:r>
          </a:p>
          <a:p>
            <a:pPr>
              <a:lnSpc>
                <a:spcPct val="25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浏览器运行：http://localhost:6006/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分类：SummaryWriter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9085" y="1172210"/>
            <a:ext cx="1062926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</a:t>
            </a: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torch.utils.tensorboard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import </a:t>
            </a: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SummaryWriter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定义目录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self.summerWriter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SummaryWriter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("logs")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参数：标题、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轴的值、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轴的值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self.summerWriter.add_scalar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("</a:t>
            </a: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训练损失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", </a:t>
            </a: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avg_loss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epoch)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浏览器查看：http://localhost:6006/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分类：SummaryWriter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05" y="883920"/>
            <a:ext cx="9532620" cy="5901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分类：代码模块化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572895"/>
            <a:ext cx="106292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、创建数据集（图像、标签）</a:t>
            </a: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、创建神经网络</a:t>
            </a: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、创建训练器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创建数据集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515" y="1017905"/>
            <a:ext cx="1473200" cy="806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85" y="1924685"/>
            <a:ext cx="7454900" cy="774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495" y="2805430"/>
            <a:ext cx="5808980" cy="3838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分类：完整实现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8775" y="1139825"/>
            <a:ext cx="2762250" cy="512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numpy as np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cv2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os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torch.nn as nn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torch.utils.data import Dataset, DataLoader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torch.nn import Module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torch.utils.tensorboard import SummaryWriter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Net(Module):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super(Net, self).__init__()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self.layer = nn.Sequential(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nn.Linear(784, 512), nn.ReLU(),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nn.Linear(512, 256), nn.ReLU(),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nn.Linear(256, 128), nn.ReLU(),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nn.Linear(128, 64), nn.ReLU(),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nn.Linear(64, 32), nn.ReLU(),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nn.Linear(32, 16), nn.ReLU(),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nn.Linear(16, 10),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nn.Softmax(dim=1)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forward(self, x):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self.layer(x)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MNIST_DATASET(Dataset):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__init__(self, root, is_train=True):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super(MNIST_DATASET, self).__init__()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self.dataset = []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train_or_test = "TRAIN" if is_train else "TEST"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path = f"{root}//{train_or_test}"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label in os.listdir(path):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img_path = f"{path}//{label}"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for img_name in os.listdir(img_path):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img = f"{img_path}//{img_name}"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self.dataset.append((img, label))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__len__(self):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len(self.dataset)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__getitem__(self, index):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data = self.dataset[index]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img = cv2.imread(data[0], 0)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img = img.reshape(-1)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img = img / 255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one_hot = np.zeros(10)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one_hot[int(data[1])] = 1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np.float32(img), np.float32(one_hot)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Trainer: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__init__(self, root):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super(Trainer, self).__init__()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self.net = Net()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self.device = "cuda" if torch.cuda.is_available() else "cpu"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self.net.to(torch.device(self.device))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self.train_dataset = MNIST_DATASET(root)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self.train_loader = DataLoader(self.train_dataset, batch_size=256, shuffle=True)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self.test_dataset = MNIST_DATASET(root, is_train=False)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self.test_loader = DataLoader(self.test_dataset, batch_size=256, shuffle=True)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self.opt = torch.optim.Adam(self.net.parameters())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self.summerWriter = SummaryWriter("logs")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__call__(self):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epoch in range(1, 10000):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sum_loss = 0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for i, (img, label) in enumerate(self.train_loader):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self.net.train()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img, label = img.to(self.device), label.to(self.device)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out = self.net(img)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loss = torch.mean((label - out) ** 2)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self.opt.zero_grad()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loss.backward()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self.opt.step()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sum_loss = sum_loss + loss.item()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avg_loss = sum_loss / len(self.train_loader)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print(f"第{epoch}轮次的损失{avg_loss}")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torch.save(self.net.state_dict(), f"param//{epoch}.pt")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self.summerWriter.add_scalar("训练损失", avg_loss, epoch)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test(self):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self.net.load_state_dict(torch.load("param//100.pt"))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epoch in range(10000):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sum_score = 0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for i, (img, label) in enumerate(self.test_loader):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self.net.eval()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img, label = img.to(self.device), label.to(self.device)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out = self.net(img)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x = torch.argmax(out, dim=1)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y = torch.argmax(label, dim=1)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score = torch.mean(torch.eq(x, y).float())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sum_score = sum_score + score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avg_score = sum_score / len(self.test_loader)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print(f"第{epoch}次测试得分{avg_score}")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self.summerWriter.add_scalar("测试得分", avg_score, epoch)</a:t>
            </a: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en-US" alt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__name__ == '__main__':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trainer = Trainer(r"D:\MNIST\raw")</a:t>
            </a:r>
          </a:p>
          <a:p>
            <a:pPr>
              <a:lnSpc>
                <a:spcPct val="100000"/>
              </a:lnSpc>
            </a:pPr>
            <a:r>
              <a:rPr lang="en-US" alt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trainer()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猫狗识别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2025650" y="1060450"/>
            <a:ext cx="7310120" cy="2522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5"/>
          <a:srcRect t="1495" r="625"/>
          <a:stretch>
            <a:fillRect/>
          </a:stretch>
        </p:blipFill>
        <p:spPr>
          <a:xfrm>
            <a:off x="2071370" y="3713480"/>
            <a:ext cx="7264400" cy="2593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分类问题数据集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830" y="1435100"/>
            <a:ext cx="976439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数据集包含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40000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张图片，二分类各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00张；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创建每个类别1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000个样本的训练集、5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00个样本的测试集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数据增样：旋转、裁切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制作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dataset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path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label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4837430"/>
            <a:ext cx="1286510" cy="128651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2204085" y="5701030"/>
            <a:ext cx="931545" cy="308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4175" y="6154420"/>
            <a:ext cx="1915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28 * 28 * 1 = 784</a:t>
            </a:r>
          </a:p>
          <a:p>
            <a:pPr algn="ctr"/>
            <a:r>
              <a:rPr lang="en-US" altLang="zh-CN"/>
              <a:t>NV</a:t>
            </a:r>
            <a:r>
              <a:rPr lang="zh-CN" altLang="en-US"/>
              <a:t>：</a:t>
            </a:r>
            <a:r>
              <a:rPr lang="en-US" altLang="zh-CN"/>
              <a:t>(1, 784)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52470" y="5545455"/>
            <a:ext cx="2000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nn.Linear(784, 512)</a:t>
            </a:r>
          </a:p>
          <a:p>
            <a:r>
              <a:rPr lang="en-US" altLang="zh-CN"/>
              <a:t>nn.ReLU()</a:t>
            </a:r>
          </a:p>
        </p:txBody>
      </p:sp>
      <p:sp>
        <p:nvSpPr>
          <p:cNvPr id="8" name="右箭头 7"/>
          <p:cNvSpPr/>
          <p:nvPr/>
        </p:nvSpPr>
        <p:spPr>
          <a:xfrm>
            <a:off x="5427980" y="5713730"/>
            <a:ext cx="1125855" cy="308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16700" y="5673090"/>
            <a:ext cx="1084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ym typeface="+mn-ea"/>
              </a:rPr>
              <a:t>512, 256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7842250" y="5713730"/>
            <a:ext cx="931545" cy="308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832215" y="5673090"/>
            <a:ext cx="96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(256, 64)</a:t>
            </a:r>
          </a:p>
        </p:txBody>
      </p:sp>
      <p:sp>
        <p:nvSpPr>
          <p:cNvPr id="12" name="右箭头 11"/>
          <p:cNvSpPr/>
          <p:nvPr/>
        </p:nvSpPr>
        <p:spPr>
          <a:xfrm>
            <a:off x="9907905" y="5702935"/>
            <a:ext cx="931545" cy="308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853420" y="5655310"/>
            <a:ext cx="94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ym typeface="+mn-ea"/>
              </a:rPr>
              <a:t>64, 10</a:t>
            </a:r>
            <a:r>
              <a:rPr lang="en-US" altLang="zh-CN"/>
              <a:t>)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980" y="1146175"/>
            <a:ext cx="4010660" cy="4048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分类问题数据集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335405"/>
            <a:ext cx="109912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05" y="1995170"/>
            <a:ext cx="3326765" cy="1310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05" y="3302000"/>
            <a:ext cx="3359785" cy="1257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605" y="4725670"/>
            <a:ext cx="3359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猫：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、狗：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pic>
        <p:nvPicPr>
          <p:cNvPr id="7" name="图片 6" descr="6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0665" y="1987550"/>
            <a:ext cx="3338830" cy="257238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02735" y="4725670"/>
            <a:ext cx="3378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绿：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、红：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pic>
        <p:nvPicPr>
          <p:cNvPr id="9" name="图片 8" descr="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0790" y="1995170"/>
            <a:ext cx="4064000" cy="24066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608570" y="4757420"/>
            <a:ext cx="4045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蓝：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、灰：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、绿：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、红：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图像压缩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5910" y="1518285"/>
            <a:ext cx="1099121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PIL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模块：</a:t>
            </a:r>
          </a:p>
          <a:p>
            <a:pPr>
              <a:lnSpc>
                <a:spcPct val="150000"/>
              </a:lnSpc>
            </a:pP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过滤尺寸不合格的图片：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C(1 or 3)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裁切：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img.resize((64, 64))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，边缘留白问题如何处理？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1407795"/>
            <a:ext cx="1099121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面对分类问题，网络设计使用什么函数作为输出函数（激活函数）？</a:t>
            </a:r>
          </a:p>
          <a:p>
            <a:pPr>
              <a:lnSpc>
                <a:spcPct val="200000"/>
              </a:lnSpc>
            </a:pP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nn.Linear()</a:t>
            </a: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nn.Softmax()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分类项目交付标准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2575" y="1726565"/>
            <a:ext cx="826833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完整可运行，注释清楚。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展示项目流程和关键模块，运行效果截图。</a:t>
            </a:r>
          </a:p>
          <a:p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、录制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10 -- 15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分钟的讲解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模型的评估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" y="1104265"/>
            <a:ext cx="12176760" cy="575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模型的评估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1218565"/>
            <a:ext cx="113976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全连接层参数个数：（上一层神经元个数 + 1）* 当前层神经元个数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避免模型过大，权重（参数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weight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bias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）过多，造成过拟合。</a:t>
            </a:r>
          </a:p>
        </p:txBody>
      </p:sp>
      <p:pic>
        <p:nvPicPr>
          <p:cNvPr id="6" name="图片 5" descr="1614062703682077014"/>
          <p:cNvPicPr>
            <a:picLocks noChangeAspect="1"/>
          </p:cNvPicPr>
          <p:nvPr/>
        </p:nvPicPr>
        <p:blipFill>
          <a:blip r:embed="rId4"/>
          <a:srcRect l="13522" t="5337" r="14887" b="12207"/>
          <a:stretch>
            <a:fillRect/>
          </a:stretch>
        </p:blipFill>
        <p:spPr>
          <a:xfrm>
            <a:off x="3546475" y="3287395"/>
            <a:ext cx="5098415" cy="299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10020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模型的评估：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损失函数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218565"/>
            <a:ext cx="11646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self.loss_func = nn.CrossEntropyLoss().to(self.device)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2048"/>
          <a:stretch>
            <a:fillRect/>
          </a:stretch>
        </p:blipFill>
        <p:spPr>
          <a:xfrm>
            <a:off x="2065020" y="4584065"/>
            <a:ext cx="5191760" cy="2004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t="3058"/>
          <a:stretch>
            <a:fillRect/>
          </a:stretch>
        </p:blipFill>
        <p:spPr>
          <a:xfrm>
            <a:off x="2065020" y="1821815"/>
            <a:ext cx="5154930" cy="21139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6550" y="3988435"/>
            <a:ext cx="9895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self.loss_func = nn.MSELoss().to(self.device)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10020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模型的评估：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资源占用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89430" y="1182370"/>
            <a:ext cx="3601085" cy="2486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r="78640" b="4335"/>
          <a:stretch>
            <a:fillRect/>
          </a:stretch>
        </p:blipFill>
        <p:spPr>
          <a:xfrm>
            <a:off x="1789430" y="4140835"/>
            <a:ext cx="3559810" cy="24047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04305" y="1170940"/>
            <a:ext cx="3703320" cy="25565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65900" y="4025265"/>
            <a:ext cx="3408680" cy="249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10020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模型的评估：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SGD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优化器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467485"/>
            <a:ext cx="11594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self.opt = torch.optim.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SGD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(self.net.parameters(), lr=0.01, momentum=0.9)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0845" y="2447290"/>
            <a:ext cx="9256395" cy="1712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0845" y="4954270"/>
            <a:ext cx="9331325" cy="1550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模型的评估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2575" y="1407795"/>
            <a:ext cx="113906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泛化性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：模型</a:t>
            </a: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预测能力，网络的性能主要用它的泛化能力来衡量，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而不仅仅是准确率（方差：随机变量对于期望均值的偏离程度）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欠拟合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对于训练好的模型，若在训练集表现差，在测试集表现同样会很差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 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过拟合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对于训练好的模型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在训练集表现很好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在测试集表现不好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手写数字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4005" y="1304925"/>
            <a:ext cx="11315065" cy="353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20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MNIST数据集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共7万张数据，6万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数据（图片和标签）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，1万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数据（图片和标签）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每张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照片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尺寸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28 * 28，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单通道，可转换为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numpy</a:t>
            </a:r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tensor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格式。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模型的评估：</a:t>
            </a: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欠拟合的解决办法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0825" y="1407795"/>
            <a:ext cx="1179703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、提高数据的质量，增加图像的特征、维度。</a:t>
            </a: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、增加样本的数量，增加负样本，增加部分样本。</a:t>
            </a: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、增加训练的次数。</a:t>
            </a:r>
          </a:p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、降低学习率：</a:t>
            </a:r>
          </a:p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torch.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optim.Adam(self.net.parameters(),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lr=1e-3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momentum=0.9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模型的评估：</a:t>
            </a:r>
            <a:r>
              <a:rPr lang="zh-CN" alt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过拟合的解决办法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3525" y="1407795"/>
            <a:ext cx="1168590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原因：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过拟合是模型与数据的适配出现了问题。比如：训练集的数据量太少、质量太差，而对比模型又太大，则会出现过拟合。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、增加训练集的数据量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、优化模型（BatchNorm、dropout）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、换优化器，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SDG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Adam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泛化性更强，但训练时间更长。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补充模块：爬虫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0200" y="1127760"/>
            <a:ext cx="547941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requests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</a:t>
            </a:r>
            <a:endParaRPr lang="en-US" sz="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</a:t>
            </a:r>
          </a:p>
          <a:p>
            <a:endParaRPr lang="en-US" sz="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sz="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main(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save_img_dir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="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bg_pic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"):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word = input("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请输入关键词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：")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img_dir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save_img_dir</a:t>
            </a:r>
            <a:endParaRPr lang="en-US" sz="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os.makedirs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img_dir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exist_ok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=True)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headers = {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'Accept-Language': '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zh-CN,zh;q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=0.8,zh-TW;q=0.7,zh-HK;q=0.5,en-US;q=0.3,en;q=0.2',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'Connection': 'keep-alive',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'User-Agent': 'Mozilla/5.0 (X11; Linux x86_64; rv:60.0) Gecko/20100101 Firefox/60.0',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'Upgrade-Insecure-Requests': '1'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session =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requests.Session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session.headers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headers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0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num = 1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print(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f"准备下载关于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{word}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的图片，保存在文件夹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{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img_dir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 中")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url_list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[]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while 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+ 60) &lt; 1500: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f"https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://image.baidu.com/search/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flip?tn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baiduimage&amp;ie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=utf-8&amp;word={word}&amp;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={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}"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+ 60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result =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session.get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timeout=10,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allow_redirects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=False)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img_url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in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re.findall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('"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objURL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":"(.*?)",',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result.text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re.S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):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print(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f"正在下载第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url_list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+ 1}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张图片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URL={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img_url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}")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try: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if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img_url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not in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url_list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pic =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requests.get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img_url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timeout=7)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img_path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os.path.join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img_dir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str(num) + '.jpg')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fp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open(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img_path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'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wb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fp.write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pic.content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fp.close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url_list.append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img_url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num += 1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except: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print("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当前图片下载出错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")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print('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下载完成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')</a:t>
            </a:r>
          </a:p>
          <a:p>
            <a:endParaRPr lang="en-US" sz="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sz="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__name__ == '__main__':</a:t>
            </a:r>
          </a:p>
          <a:p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main(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save_img_dir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="</a:t>
            </a:r>
            <a:r>
              <a:rPr lang="en-US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bg_pic</a:t>
            </a:r>
            <a:r>
              <a:rPr 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\\cat")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3"/>
          <p:cNvSpPr txBox="1"/>
          <p:nvPr/>
        </p:nvSpPr>
        <p:spPr>
          <a:xfrm>
            <a:off x="1087120" y="414020"/>
            <a:ext cx="5149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问题交流</a:t>
            </a:r>
          </a:p>
        </p:txBody>
      </p:sp>
      <p:pic>
        <p:nvPicPr>
          <p:cNvPr id="23" name="图片 22" descr="微信图片_202204171145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05" y="0"/>
            <a:ext cx="1892300" cy="788670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199396" y="219229"/>
            <a:ext cx="989864" cy="911231"/>
            <a:chOff x="148118" y="164422"/>
            <a:chExt cx="742398" cy="683423"/>
          </a:xfrm>
        </p:grpSpPr>
        <p:grpSp>
          <p:nvGrpSpPr>
            <p:cNvPr id="25" name="组合 24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3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六边形 25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0"/>
              </a:p>
            </p:txBody>
          </p:sp>
          <p:sp>
            <p:nvSpPr>
              <p:cNvPr id="27" name="六边形 26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0" dirty="0"/>
              </a:p>
            </p:txBody>
          </p:sp>
          <p:sp>
            <p:nvSpPr>
              <p:cNvPr id="28" name="矩形 259"/>
              <p:cNvSpPr>
                <a:spLocks noChangeArrowheads="1"/>
              </p:cNvSpPr>
              <p:nvPr/>
            </p:nvSpPr>
            <p:spPr bwMode="auto">
              <a:xfrm>
                <a:off x="1457601" y="641371"/>
                <a:ext cx="1213382" cy="11717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9pPr>
              </a:lstStyle>
              <a:p>
                <a:pPr lvl="1">
                  <a:buNone/>
                </a:pPr>
                <a:endParaRPr lang="zh-CN" altLang="en-US" sz="4020" b="1" cap="all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文本框 28"/>
            <p:cNvSpPr txBox="1"/>
            <p:nvPr userDrawn="1"/>
          </p:nvSpPr>
          <p:spPr>
            <a:xfrm>
              <a:off x="148118" y="244523"/>
              <a:ext cx="742398" cy="4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真术</a:t>
              </a:r>
            </a:p>
            <a:p>
              <a:pPr algn="ctr"/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相成</a:t>
              </a:r>
            </a:p>
          </p:txBody>
        </p:sp>
      </p:grpSp>
      <p:pic>
        <p:nvPicPr>
          <p:cNvPr id="6" name="图片 5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469265"/>
            <a:ext cx="902970" cy="460375"/>
          </a:xfrm>
          <a:prstGeom prst="rect">
            <a:avLst/>
          </a:prstGeom>
        </p:spPr>
      </p:pic>
      <p:pic>
        <p:nvPicPr>
          <p:cNvPr id="21" name="图片 20" descr="&amp;pky100_sjzg_VCG41167611375_sjzg_VCG41167611375&amp;"/>
          <p:cNvPicPr>
            <a:picLocks noChangeAspect="1"/>
          </p:cNvPicPr>
          <p:nvPr/>
        </p:nvPicPr>
        <p:blipFill>
          <a:blip r:embed="rId4"/>
          <a:srcRect l="17205" t="5899" r="23253" b="1237"/>
          <a:stretch>
            <a:fillRect/>
          </a:stretch>
        </p:blipFill>
        <p:spPr>
          <a:xfrm>
            <a:off x="4149090" y="1311275"/>
            <a:ext cx="3300730" cy="51479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数据集：下载数据集（训练集、测试集）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3370" y="1071245"/>
            <a:ext cx="11525885" cy="52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from torchvision import datasets, transforms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下载MNIST数据集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train_dataset = datasets.MNIST(root="MNIST_data", train=True, transform=transforms.ToTensor(), download=True)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test_dataset = datasets.MNIST(root="MNIST_data", train=False, transform=transforms.ToTensor(), download=True)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print("训练集data的shape：", train_dataset.data.shape)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print("训练集targetsde shape：", train_dataset.targets.shape)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print("训练集第一个data：", train_dataset.data[0])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print("训练集第一个targets：", train_dataset.targets[0])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数据集：可视化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7970" y="1298575"/>
            <a:ext cx="8604250" cy="439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200000"/>
              </a:lnSpc>
            </a:pPr>
            <a:r>
              <a:rPr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img_data = train_dataset.data[0]  # 数据</a:t>
            </a:r>
          </a:p>
          <a:p>
            <a:pPr>
              <a:lnSpc>
                <a:spcPct val="200000"/>
              </a:lnSpc>
            </a:pPr>
            <a:r>
              <a:rPr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print(train_dataset.targets[0])  # 标签</a:t>
            </a:r>
          </a:p>
          <a:p>
            <a:pPr>
              <a:lnSpc>
                <a:spcPct val="200000"/>
              </a:lnSpc>
            </a:pPr>
            <a:r>
              <a:rPr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 转换为 PIL.Image.Image 类型</a:t>
            </a:r>
          </a:p>
          <a:p>
            <a:pPr>
              <a:lnSpc>
                <a:spcPct val="200000"/>
              </a:lnSpc>
            </a:pPr>
            <a:r>
              <a:rPr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img = transforms.ToPILImage()(img_data)</a:t>
            </a:r>
          </a:p>
          <a:p>
            <a:pPr>
              <a:lnSpc>
                <a:spcPct val="200000"/>
              </a:lnSpc>
            </a:pPr>
            <a:r>
              <a:rPr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img.show()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transforms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：数据预处理</a:t>
            </a: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6070" y="922020"/>
            <a:ext cx="11281410" cy="56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2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 = 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transforms.Compose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([</a:t>
            </a:r>
          </a:p>
          <a:p>
            <a:pPr marL="457200" lvl="1" indent="457200">
              <a:lnSpc>
                <a:spcPct val="2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把PIL.Image或numpy.ndarray转变为torch.FloatTensor</a:t>
            </a:r>
          </a:p>
          <a:p>
            <a:pPr marL="457200" lvl="1" indent="457200">
              <a:lnSpc>
                <a:spcPct val="2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归一化为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[0, 1]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shape=CHW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	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transforms.ToTensor()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	transforms.Resize(128), 		# 将图片的（h,w）均转换为(128, 128)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	transforms.CenterCrop(64), 		# 从中心位置将图像裁剪为（64, 64）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	#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用均值和标准差归一化，image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=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(image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mean)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std：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(0., 1.) --&gt; (-1., 1.)</a:t>
            </a:r>
            <a:endParaRPr lang="zh-CN" altLang="en-US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	transforms.Normalize(mean=(0.5), std=(0.5))  # 3</a:t>
            </a:r>
            <a:r>
              <a:rPr lang="zh-CN" altLang="en-US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通道：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(0.5, 0.5, 0.5)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])  </a:t>
            </a:r>
            <a:endParaRPr lang="zh-CN" altLang="en-US" sz="20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二进制转化为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jpg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58310" y="1199515"/>
            <a:ext cx="2920365" cy="1554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43330" y="3006090"/>
            <a:ext cx="9379585" cy="1043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43330" y="4305935"/>
            <a:ext cx="9378950" cy="212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MNIST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二进制转化为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jpg</a:t>
            </a:r>
          </a:p>
        </p:txBody>
      </p:sp>
      <p:sp>
        <p:nvSpPr>
          <p:cNvPr id="14" name="PA_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0675" y="812800"/>
            <a:ext cx="259334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import os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from skimage import io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import torchvision.datasets.mnist as mnist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import numpy as np</a:t>
            </a:r>
          </a:p>
          <a:p>
            <a:pPr>
              <a:lnSpc>
                <a:spcPct val="100000"/>
              </a:lnSpc>
            </a:pPr>
            <a:endParaRPr lang="en-US" altLang="zh-CN" sz="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root = r"MNIST"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train_set = (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mnist.read_image_file(os.path.join(root, 'train-images-idx3-ubyte')),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mnist.read_label_file(os.path.join(root, 'train-labels-idx1-ubyte')))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test_set = (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mnist.read_image_file(os.path.join(root, 't10k-images-idx3-ubyte')),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mnist.read_label_file(os.path.join(root, 't10k-labels-idx1-ubyte')))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print("train set:", train_set[0].size())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print("test set:", test_set[0].size())</a:t>
            </a:r>
          </a:p>
          <a:p>
            <a:pPr>
              <a:lnSpc>
                <a:spcPct val="100000"/>
              </a:lnSpc>
            </a:pPr>
            <a:endParaRPr lang="en-US" altLang="zh-CN" sz="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def to_img():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# 写训练数据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data_path = os.path.join(root, 'train')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if not os.path.exists(data_path):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os.makedirs(data_path)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# (数据，标签)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for i, (img, label) in enumerate(zip(train_set[0], train_set[1])):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img_path = f"{data_path}//{train_set[1].data[i]}//{i}.jpg"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path = f"{data_path}//{train_set[1].data[i]}"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if not os.path.exists(path):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os.makedirs(path)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io.imsave(img_path, np.array(img))</a:t>
            </a:r>
          </a:p>
          <a:p>
            <a:pPr>
              <a:lnSpc>
                <a:spcPct val="100000"/>
              </a:lnSpc>
            </a:pPr>
            <a:endParaRPr lang="en-US" altLang="zh-CN" sz="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# 写测试数据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data_path = os.path.join(root, 'test')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if not os.path.exists(data_path):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os.makedirs(data_path)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for i, (img, label) in enumerate(zip(test_set[0], test_set[1])):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img_path = f"{data_path}//{test_set[1].data[i]}//{i}.jpg"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path = f"{data_path}//{test_set[1].data[i]}"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if not os.path.exists(path):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os.makedirs(path)</a:t>
            </a:r>
          </a:p>
          <a:p>
            <a:pPr>
              <a:lnSpc>
                <a:spcPct val="100000"/>
              </a:lnSpc>
            </a:pPr>
            <a:r>
              <a:rPr lang="en-US" altLang="zh-CN" sz="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io.imsave(img_path, np.array(img))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4YmRlMjI1YTY4NDU2NTY2NDE0YjU1MWRiY2UxMzgifQ=="/>
  <p:tag name="KSO_WPP_MARK_KEY" val="6e9efa53-68fd-4f04-b74a-640fb658bca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3959</Words>
  <Application>Microsoft Office PowerPoint</Application>
  <PresentationFormat>宽屏</PresentationFormat>
  <Paragraphs>438</Paragraphs>
  <Slides>43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等线</vt:lpstr>
      <vt:lpstr>黑体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2021</cp:revision>
  <dcterms:created xsi:type="dcterms:W3CDTF">2018-08-28T02:44:00Z</dcterms:created>
  <dcterms:modified xsi:type="dcterms:W3CDTF">2023-06-05T04:01:55Z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69254F8B836C4861966700C5B18C82E5</vt:lpwstr>
  </property>
</Properties>
</file>